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2" r:id="rId8"/>
    <p:sldId id="265" r:id="rId9"/>
    <p:sldId id="25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9898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04" autoAdjust="0"/>
  </p:normalViewPr>
  <p:slideViewPr>
    <p:cSldViewPr snapToGrid="0">
      <p:cViewPr>
        <p:scale>
          <a:sx n="100" d="100"/>
          <a:sy n="100" d="100"/>
        </p:scale>
        <p:origin x="4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8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786F69D-D4FA-4075-A7EC-8D31A184F6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xmlns="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xmlns="" id="{9D2AF524-D4B4-4A3A-9CE4-EDAFE1D5A3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xmlns="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xmlns="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xmlns="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xmlns="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xmlns="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xmlns="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xmlns="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D3795F91-C721-4363-956D-756673AE79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AC14461-E27D-413D-B31A-47B74646AF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D6AEA4C-7710-4829-BA87-8DD77F1593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E9BD473E-6203-491C-87AC-54AC0AB233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Два объек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xmlns="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2368EF4-1233-48C7-8DB5-75844BFCD5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xmlns="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xmlns="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xmlns="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xmlns="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xmlns="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xmlns="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xmlns="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xmlns="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AEE644D4-F9A4-4237-BD5C-4B97ABA933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BDAC7E4E-FE06-4E90-8107-6B543E551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xmlns="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xmlns="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xmlns="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xmlns="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xmlns="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xmlns="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xmlns="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xmlns="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3C911F2-9041-416A-B83C-F23B354E06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87AAB93-862D-455E-9E73-3D0DAEFDED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xmlns="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xmlns="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xmlns="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xmlns="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xmlns="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xmlns="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xmlns="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xmlns="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xmlns="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xmlns="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xmlns="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xmlns="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xmlns="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xmlns="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xmlns="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xmlns="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xmlns="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xmlns="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xmlns="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xmlns="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xmlns="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xmlns="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4275" y="2076450"/>
            <a:ext cx="4261687" cy="2309016"/>
          </a:xfrm>
        </p:spPr>
        <p:txBody>
          <a:bodyPr/>
          <a:lstStyle/>
          <a:p>
            <a:r>
              <a:rPr lang="ru-RU" sz="2000" dirty="0" smtClean="0">
                <a:solidFill>
                  <a:srgbClr val="990000"/>
                </a:solidFill>
              </a:rPr>
              <a:t/>
            </a:r>
            <a:br>
              <a:rPr lang="ru-RU" sz="2000" dirty="0" smtClean="0">
                <a:solidFill>
                  <a:srgbClr val="990000"/>
                </a:solidFill>
              </a:rPr>
            </a:br>
            <a:r>
              <a:rPr lang="ru-RU" sz="2000" b="1" dirty="0" smtClean="0">
                <a:solidFill>
                  <a:srgbClr val="990000"/>
                </a:solidFill>
              </a:rPr>
              <a:t>"Содержательно-процессуальные аспекты консультации родителей (законных представителей) </a:t>
            </a:r>
            <a:r>
              <a:rPr lang="ru-RU" sz="2000" b="1" dirty="0" smtClean="0">
                <a:solidFill>
                  <a:srgbClr val="990000"/>
                </a:solidFill>
              </a:rPr>
              <a:t/>
            </a:r>
            <a:br>
              <a:rPr lang="ru-RU" sz="2000" b="1" dirty="0" smtClean="0">
                <a:solidFill>
                  <a:srgbClr val="990000"/>
                </a:solidFill>
              </a:rPr>
            </a:br>
            <a:r>
              <a:rPr lang="ru-RU" sz="2000" b="1" dirty="0" smtClean="0">
                <a:solidFill>
                  <a:srgbClr val="990000"/>
                </a:solidFill>
              </a:rPr>
              <a:t>по </a:t>
            </a:r>
            <a:r>
              <a:rPr lang="ru-RU" sz="2000" b="1" dirty="0" smtClean="0">
                <a:solidFill>
                  <a:srgbClr val="990000"/>
                </a:solidFill>
              </a:rPr>
              <a:t>итогам диагностического приема на ПМПК«</a:t>
            </a:r>
            <a:endParaRPr lang="en-US" sz="2000" b="1" dirty="0">
              <a:solidFill>
                <a:srgbClr val="99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4" y="4991101"/>
            <a:ext cx="3585411" cy="800100"/>
          </a:xfrm>
        </p:spPr>
        <p:txBody>
          <a:bodyPr>
            <a:noAutofit/>
          </a:bodyPr>
          <a:lstStyle/>
          <a:p>
            <a:pPr algn="r"/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Н.В.Должикова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Руководитель ТПМПК, </a:t>
            </a:r>
          </a:p>
          <a:p>
            <a:pPr algn="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педагог-психолог в. кв.кат.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49" y="333375"/>
            <a:ext cx="7029451" cy="197167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</a:t>
            </a:r>
            <a:r>
              <a:rPr lang="ru-RU" sz="1600" dirty="0" smtClean="0"/>
              <a:t>онсультация </a:t>
            </a:r>
            <a:r>
              <a:rPr lang="ru-RU" sz="1600" dirty="0" smtClean="0"/>
              <a:t>- </a:t>
            </a:r>
            <a:r>
              <a:rPr lang="ru-RU" sz="1600" dirty="0" smtClean="0"/>
              <a:t>достаточно сложный акт, взаимодействия заинтересованных лиц.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включает содержательный  и процессуальный контексты.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Это </a:t>
            </a:r>
            <a:r>
              <a:rPr lang="ru-RU" sz="1600" dirty="0" smtClean="0"/>
              <a:t>отдельная технология, </a:t>
            </a:r>
            <a:r>
              <a:rPr lang="ru-RU" sz="1600" dirty="0" smtClean="0"/>
              <a:t>со своими правилами, логикой, техниками и задачами.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799" y="3095626"/>
            <a:ext cx="3124201" cy="1247774"/>
          </a:xfrm>
        </p:spPr>
        <p:txBody>
          <a:bodyPr/>
          <a:lstStyle/>
          <a:p>
            <a:r>
              <a:rPr lang="ru-RU" dirty="0" smtClean="0"/>
              <a:t>Данная компетенция  является составляющей профессионального стандарта педагога-психолога.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991F00-87A7-45A6-8029-B097FA72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2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342900"/>
            <a:ext cx="5534026" cy="3000375"/>
          </a:xfrm>
        </p:spPr>
        <p:txBody>
          <a:bodyPr>
            <a:noAutofit/>
          </a:bodyPr>
          <a:lstStyle/>
          <a:p>
            <a:pPr lvl="0"/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>
                <a:solidFill>
                  <a:srgbClr val="C00000"/>
                </a:solidFill>
              </a:rPr>
              <a:t>Общие задачи</a:t>
            </a:r>
            <a:r>
              <a:rPr lang="ru-RU" sz="1100" b="1" dirty="0" smtClean="0">
                <a:solidFill>
                  <a:srgbClr val="C00000"/>
                </a:solidFill>
              </a:rPr>
              <a:t>:</a:t>
            </a:r>
            <a:br>
              <a:rPr lang="ru-RU" sz="1100" b="1" dirty="0" smtClean="0">
                <a:solidFill>
                  <a:srgbClr val="C00000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1.Осознавать </a:t>
            </a:r>
            <a:r>
              <a:rPr lang="ru-RU" sz="1100" dirty="0" smtClean="0"/>
              <a:t>и понимать границы, возможности и ограничения, связанные с особенностями развития детей, особенностями семьи, обратившейся на ПМПК</a:t>
            </a:r>
            <a:r>
              <a:rPr lang="ru-RU" sz="1100" dirty="0" smtClean="0"/>
              <a:t>.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2. Иметь </a:t>
            </a:r>
            <a:r>
              <a:rPr lang="ru-RU" sz="1100" dirty="0" smtClean="0"/>
              <a:t>ясное и отчетливое представление об общих и специфических факторах, способных повлиять на развитие ребенка</a:t>
            </a:r>
            <a:r>
              <a:rPr lang="ru-RU" sz="1100" dirty="0" smtClean="0"/>
              <a:t>.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3.  </a:t>
            </a:r>
            <a:r>
              <a:rPr lang="ru-RU" sz="1100" dirty="0" smtClean="0"/>
              <a:t>Представлять в чем заключается роль, задачи и функции специалиста ПМПК, осуществляющего консультационную помощь родителям (законным представителям) ребенка</a:t>
            </a:r>
            <a:r>
              <a:rPr lang="ru-RU" sz="1100" dirty="0" smtClean="0"/>
              <a:t>.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4. Иметь целостное представление об этапах и стадиях подготовки проведения консультации, завершающей диагностический прием.</a:t>
            </a:r>
            <a:br>
              <a:rPr lang="ru-RU" sz="1100" dirty="0" smtClean="0"/>
            </a:br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151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9950" y="1095375"/>
            <a:ext cx="4179570" cy="2952750"/>
          </a:xfrm>
        </p:spPr>
        <p:txBody>
          <a:bodyPr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5401" y="238125"/>
            <a:ext cx="5295900" cy="401955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Психологические задачи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5. Осознавать свои потребности, идентичность специалиста-консультанта и свой индивидуальный стиль.</a:t>
            </a:r>
          </a:p>
          <a:p>
            <a:r>
              <a:rPr lang="ru-RU" dirty="0" smtClean="0"/>
              <a:t>6. Уметь определять идентичность клиента идентифицировать конкретные поведенческие контексты.</a:t>
            </a:r>
          </a:p>
          <a:p>
            <a:r>
              <a:rPr lang="ru-RU" dirty="0" smtClean="0"/>
              <a:t>7. Осознавать и формулировать свои концептуальные основания (позицию, мотивы, профессиональные установки и риски), являющиеся руководящими в выборе  стратегии и тактики  консультационного процесса.</a:t>
            </a:r>
          </a:p>
          <a:p>
            <a:r>
              <a:rPr lang="ru-RU" dirty="0" smtClean="0"/>
              <a:t>8. Осознавать и прорабатывать свои психологические трудности в ведении консультации.</a:t>
            </a:r>
            <a:r>
              <a:rPr lang="en-US" dirty="0" smtClean="0"/>
              <a:t>Annual </a:t>
            </a:r>
            <a:r>
              <a:rPr lang="en-US" dirty="0"/>
              <a:t>revenue growth</a:t>
            </a:r>
          </a:p>
        </p:txBody>
      </p:sp>
    </p:spTree>
    <p:extLst>
      <p:ext uri="{BB962C8B-B14F-4D97-AF65-F5344CB8AC3E}">
        <p14:creationId xmlns:p14="http://schemas.microsoft.com/office/powerpoint/2010/main" xmlns="" val="3797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9175" y="238125"/>
            <a:ext cx="5524501" cy="3333750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Содержание – о чем будем говорить?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1400" b="1" dirty="0" smtClean="0"/>
              <a:t>границах, возможностях </a:t>
            </a:r>
            <a:r>
              <a:rPr lang="ru-RU" sz="1400" b="1" dirty="0" smtClean="0"/>
              <a:t>и </a:t>
            </a:r>
            <a:r>
              <a:rPr lang="ru-RU" sz="1400" b="1" dirty="0" smtClean="0"/>
              <a:t>ограничениях, связанных </a:t>
            </a:r>
            <a:r>
              <a:rPr lang="ru-RU" sz="1400" b="1" dirty="0" smtClean="0"/>
              <a:t>с особенностями развития </a:t>
            </a:r>
            <a:r>
              <a:rPr lang="ru-RU" sz="1400" b="1" dirty="0" smtClean="0"/>
              <a:t>конкретного ребенка</a:t>
            </a:r>
            <a:br>
              <a:rPr lang="ru-RU" sz="1400" b="1" dirty="0" smtClean="0"/>
            </a:br>
            <a:r>
              <a:rPr lang="ru-RU" sz="1400" b="1" dirty="0" smtClean="0"/>
              <a:t>об общих </a:t>
            </a:r>
            <a:r>
              <a:rPr lang="ru-RU" sz="1400" b="1" dirty="0" smtClean="0"/>
              <a:t>и </a:t>
            </a:r>
            <a:r>
              <a:rPr lang="ru-RU" sz="1400" b="1" dirty="0" smtClean="0"/>
              <a:t>специфических факторах, способных </a:t>
            </a:r>
            <a:r>
              <a:rPr lang="ru-RU" sz="1400" b="1" dirty="0" smtClean="0"/>
              <a:t>повлиять на развитие ребенка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0700" y="342503"/>
            <a:ext cx="4829175" cy="3651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аспекта консультационного взаимодействия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53D834-F1E2-4848-8093-D412A7B0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55A49C-96F4-440D-B89E-A0AE94F7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39FA3-9AE3-4689-A469-B7D2DFCC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37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9" y="190501"/>
            <a:ext cx="9229726" cy="838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ПРОЦЕССУАЛЬНЫЙ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АСПЕКТ- КАК МЫ ЭТО БУДЕМ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ДЕЛАТЬ?</a:t>
            </a:r>
            <a:b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Создавая  безопасное  пространство взаимодействия,  посредством построения понимающих, принимающих отношений.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525" y="1590674"/>
            <a:ext cx="2400300" cy="221897"/>
          </a:xfrm>
          <a:solidFill>
            <a:schemeClr val="bg1"/>
          </a:solidFill>
        </p:spPr>
        <p:txBody>
          <a:bodyPr>
            <a:no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Шаг</a:t>
            </a:r>
            <a:r>
              <a:rPr lang="en-US" sz="1400" dirty="0" smtClean="0"/>
              <a:t>1</a:t>
            </a:r>
            <a:r>
              <a:rPr lang="ru-RU" sz="1400" dirty="0" smtClean="0">
                <a:solidFill>
                  <a:srgbClr val="C00000"/>
                </a:solidFill>
              </a:rPr>
              <a:t>Получение запроса: </a:t>
            </a:r>
          </a:p>
          <a:p>
            <a:r>
              <a:rPr lang="ru-RU" sz="1400" dirty="0" smtClean="0"/>
              <a:t> </a:t>
            </a:r>
            <a:endParaRPr lang="en-US" sz="1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8150" y="2584097"/>
            <a:ext cx="2705099" cy="5143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Шаг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Уточнение </a:t>
            </a:r>
            <a:r>
              <a:rPr lang="ru-RU" dirty="0" smtClean="0">
                <a:solidFill>
                  <a:srgbClr val="C00000"/>
                </a:solidFill>
              </a:rPr>
              <a:t>и прояснение проблемной ситуации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3660422"/>
            <a:ext cx="3181350" cy="514350"/>
          </a:xfrm>
        </p:spPr>
        <p:txBody>
          <a:bodyPr>
            <a:normAutofit/>
          </a:bodyPr>
          <a:lstStyle/>
          <a:p>
            <a:r>
              <a:rPr lang="ru-RU" sz="1500" dirty="0" smtClean="0"/>
              <a:t>Шаг</a:t>
            </a:r>
            <a:r>
              <a:rPr lang="en-US" sz="1500" dirty="0" smtClean="0"/>
              <a:t>3</a:t>
            </a:r>
            <a:r>
              <a:rPr lang="ru-RU" sz="1500" dirty="0" smtClean="0"/>
              <a:t> </a:t>
            </a: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Процесс </a:t>
            </a:r>
            <a:r>
              <a:rPr lang="ru-RU" sz="1500" dirty="0" smtClean="0">
                <a:solidFill>
                  <a:srgbClr val="C00000"/>
                </a:solidFill>
                <a:cs typeface="Arial" pitchFamily="34" charset="0"/>
              </a:rPr>
              <a:t>информирования </a:t>
            </a:r>
            <a:endParaRPr lang="en-US" sz="15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57275" y="4727223"/>
            <a:ext cx="3207270" cy="51435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Шаг </a:t>
            </a:r>
            <a:r>
              <a:rPr lang="en-US" sz="1400" dirty="0" smtClean="0"/>
              <a:t>4</a:t>
            </a:r>
            <a:r>
              <a:rPr lang="ru-RU" sz="1400" dirty="0" smtClean="0">
                <a:solidFill>
                  <a:srgbClr val="C00000"/>
                </a:solidFill>
              </a:rPr>
              <a:t>Обратная связь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72936" y="1223004"/>
            <a:ext cx="5102680" cy="75819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Мотивы обращения на </a:t>
            </a:r>
            <a:r>
              <a:rPr lang="ru-RU" dirty="0" smtClean="0"/>
              <a:t>комиссию </a:t>
            </a:r>
            <a:r>
              <a:rPr lang="ru-RU" dirty="0" smtClean="0"/>
              <a:t>родителей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Что </a:t>
            </a:r>
            <a:r>
              <a:rPr lang="ru-RU" dirty="0" smtClean="0"/>
              <a:t>было бы важно услышать родителям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86029" y="2247900"/>
            <a:ext cx="4538971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Какие трудности испытывает ребенок и семья в данной ситуации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24538" y="3498218"/>
            <a:ext cx="5102680" cy="1111881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cs typeface="Arial" pitchFamily="34" charset="0"/>
              </a:rPr>
              <a:t>о результатах диагностического обследования, об объективных трудностях, и субъективных ограничениях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cs typeface="Arial" pitchFamily="34" charset="0"/>
              </a:rPr>
              <a:t>О возможностях преодоления трудностей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cs typeface="Arial" pitchFamily="34" charset="0"/>
              </a:rPr>
              <a:t>О рисках игнорирования рекомендаций.</a:t>
            </a: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937154" y="4867274"/>
            <a:ext cx="4616545" cy="9048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dirty="0" smtClean="0"/>
              <a:t>Прояснение намерений  родителей  и определение конкретных шагов по изменению актуальной ситуации. Получение сведений о достижении понимания.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xmlns="" id="{24238BD7-9B10-4E64-B1B4-FDE6DD70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xmlns="" id="{CD3D67B7-A821-49FC-94BE-19EDE9D3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C8D6D0E8-3983-4B7D-ADB2-077E17AD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10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3300" y="1615736"/>
            <a:ext cx="7086600" cy="152473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7C7382-18E7-4821-8C61-461D6BBE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90FA1B-5022-47AB-A0AE-8F5C5797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787568"/>
      </p:ext>
    </p:extLst>
  </p:cSld>
  <p:clrMapOvr>
    <a:masterClrMapping/>
  </p:clrMapOvr>
</p:sld>
</file>

<file path=ppt/theme/theme1.xml><?xml version="1.0" encoding="utf-8"?>
<a:theme xmlns:a="http://schemas.openxmlformats.org/drawingml/2006/main" name="минималистичная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43685-694E-4579-B109-3C418D49DA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минималистичная</Template>
  <TotalTime>0</TotalTime>
  <Words>202</Words>
  <Application>Microsoft Office PowerPoint</Application>
  <PresentationFormat>Произвольный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минималистичная</vt:lpstr>
      <vt:lpstr> "Содержательно-процессуальные аспекты консультации родителей (законных представителей)  по итогам диагностического приема на ПМПК«</vt:lpstr>
      <vt:lpstr>Консультация - достаточно сложный акт, взаимодействия заинтересованных лиц.   включает содержательный  и процессуальный контексты.   Это отдельная технология, со своими правилами, логикой, техниками и задачами.</vt:lpstr>
      <vt:lpstr>  Общие задачи:  1.Осознавать и понимать границы, возможности и ограничения, связанные с особенностями развития детей, особенностями семьи, обратившейся на ПМПК.  2. Иметь ясное и отчетливое представление об общих и специфических факторах, способных повлиять на развитие ребенка.  3.  Представлять в чем заключается роль, задачи и функции специалиста ПМПК, осуществляющего консультационную помощь родителям (законным представителям) ребенка.  4. Иметь целостное представление об этапах и стадиях подготовки проведения консультации, завершающей диагностический прием. </vt:lpstr>
      <vt:lpstr>Слайд 4</vt:lpstr>
      <vt:lpstr>:        Содержание – о чем будем говорить?  О границах, возможностях и ограничениях, связанных с особенностями развития конкретного ребенка об общих и специфических факторах, способных повлиять на развитие ребенка   </vt:lpstr>
      <vt:lpstr>  ПРОЦЕССУАЛЬНЫЙ АСПЕКТ- КАК МЫ ЭТО БУДЕМ ДЕЛАТЬ? Создавая  безопасное  пространство взаимодействия,  посредством построения понимающих, принимающих отношений. </vt:lpstr>
      <vt:lpstr>Спасибо за внимание!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2022-09-20T15:23:36Z</dcterms:created>
  <dcterms:modified xsi:type="dcterms:W3CDTF">2022-09-20T16:44:20Z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